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46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13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52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28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604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6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1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75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1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96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E51A8-7334-47E8-A6B0-6F30D183AE7F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050E3-1427-48B7-82F0-E3D68EFA5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7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600200" y="4114800"/>
            <a:ext cx="6400800" cy="167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914400"/>
            <a:ext cx="707152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329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Introduction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943386"/>
            <a:ext cx="5111750" cy="4512441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1800" dirty="0" smtClean="0"/>
              <a:t>A clear, concise, and defined thesis statement that occurs in the first paragraph of the essay.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184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71600"/>
            <a:ext cx="7772400" cy="1470025"/>
          </a:xfrm>
        </p:spPr>
        <p:txBody>
          <a:bodyPr/>
          <a:lstStyle/>
          <a:p>
            <a:r>
              <a:rPr lang="en-US" sz="2000" dirty="0"/>
              <a:t>F</a:t>
            </a:r>
            <a:r>
              <a:rPr lang="en-US" sz="2000" dirty="0" smtClean="0"/>
              <a:t>rom Purdue Owl: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entire essay should have…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/>
              <a:t>…clear and logical transitions between the introduction, body, and conclusion.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246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Elements of a Paragraph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 be as effective as possible, a paragraph should contain each of the following: Unity, Coherence, A Topic Sentence, and Adequate Development. As you will see, all of these traits overlap. Using and adapting them to your individual purposes will help you construct effective paragraphs.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072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a Paragraph cont’d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entire paragraph should concern itself with a single focus. If it begins with a one focus or major point of discussion, it should not end with another or wander within different ideas.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Coherence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Coherence is the trait that makes the paragraph easily understandable to a reader. You can help create coherence in your paragraphs by creating logical bridges and verbal bridges.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48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a Paragraph cont’d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39762"/>
          </a:xfrm>
        </p:spPr>
        <p:txBody>
          <a:bodyPr/>
          <a:lstStyle/>
          <a:p>
            <a:r>
              <a:rPr lang="en-US" dirty="0" smtClean="0"/>
              <a:t>Logical Bridges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7620000" cy="3844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•The same idea of a topic is carried over from sentence to sentence</a:t>
            </a:r>
          </a:p>
          <a:p>
            <a:pPr marL="0" indent="0">
              <a:buNone/>
            </a:pPr>
            <a:r>
              <a:rPr lang="en-US" dirty="0" smtClean="0"/>
              <a:t>•Successive sentences can be constructed in parallel form</a:t>
            </a:r>
          </a:p>
          <a:p>
            <a:pPr marL="0" indent="0">
              <a:buNone/>
            </a:pPr>
            <a:r>
              <a:rPr lang="en-US" dirty="0" smtClean="0"/>
              <a:t>Verbal bridges</a:t>
            </a:r>
          </a:p>
          <a:p>
            <a:pPr marL="0" indent="0">
              <a:buNone/>
            </a:pPr>
            <a:r>
              <a:rPr lang="en-US" dirty="0" smtClean="0"/>
              <a:t>•Key words can be repeated in several sentences</a:t>
            </a:r>
          </a:p>
          <a:p>
            <a:pPr marL="0" indent="0">
              <a:buNone/>
            </a:pPr>
            <a:r>
              <a:rPr lang="en-US" dirty="0" smtClean="0"/>
              <a:t>•Synonymous words can be repeated in several sentences</a:t>
            </a:r>
          </a:p>
          <a:p>
            <a:pPr marL="0" indent="0">
              <a:buNone/>
            </a:pPr>
            <a:r>
              <a:rPr lang="en-US" dirty="0" smtClean="0"/>
              <a:t>•Pronouns can refer to nouns in previous sentences</a:t>
            </a:r>
          </a:p>
          <a:p>
            <a:pPr marL="0" indent="0">
              <a:buNone/>
            </a:pPr>
            <a:r>
              <a:rPr lang="en-US" dirty="0" smtClean="0"/>
              <a:t>•Transition words can be used to link ideas from different sentences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835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Body Should Contain: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2743200"/>
          </a:xfrm>
        </p:spPr>
        <p:txBody>
          <a:bodyPr/>
          <a:lstStyle/>
          <a:p>
            <a:r>
              <a:rPr lang="en-US" dirty="0" smtClean="0"/>
              <a:t>Body paragraphs that include evidential support.</a:t>
            </a:r>
          </a:p>
          <a:p>
            <a:r>
              <a:rPr lang="en-US" dirty="0" smtClean="0"/>
              <a:t>Evidential support (whether factual, logical, statistical, or anecdotal).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763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The Conclusion…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71800"/>
            <a:ext cx="6400800" cy="1752600"/>
          </a:xfrm>
        </p:spPr>
        <p:txBody>
          <a:bodyPr/>
          <a:lstStyle/>
          <a:p>
            <a:r>
              <a:rPr lang="en-US" smtClean="0"/>
              <a:t>…does </a:t>
            </a:r>
            <a:r>
              <a:rPr lang="en-US" dirty="0" smtClean="0"/>
              <a:t>not simply restate the thesis, but readdresses it in light of the evidence provided.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231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288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The Introduction</vt:lpstr>
      <vt:lpstr>From Purdue Owl: The entire essay should have…</vt:lpstr>
      <vt:lpstr>Elements of a Paragraph </vt:lpstr>
      <vt:lpstr>Elements of a Paragraph cont’d</vt:lpstr>
      <vt:lpstr>Elements of a Paragraph cont’d</vt:lpstr>
      <vt:lpstr>The Body Should Contain:</vt:lpstr>
      <vt:lpstr>The Conclusion…</vt:lpstr>
    </vt:vector>
  </TitlesOfParts>
  <Company>Old Dominion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Arrisueno, Melanie</dc:creator>
  <cp:lastModifiedBy>Arrisueno, Melanie</cp:lastModifiedBy>
  <cp:revision>2</cp:revision>
  <dcterms:created xsi:type="dcterms:W3CDTF">2012-08-30T20:12:14Z</dcterms:created>
  <dcterms:modified xsi:type="dcterms:W3CDTF">2012-08-30T20:26:37Z</dcterms:modified>
</cp:coreProperties>
</file>